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ga" initials="O" lastIdx="1" clrIdx="0">
    <p:extLst>
      <p:ext uri="{19B8F6BF-5375-455C-9EA6-DF929625EA0E}">
        <p15:presenceInfo xmlns:p15="http://schemas.microsoft.com/office/powerpoint/2012/main" xmlns="" userId="Olg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138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Рис.1</a:t>
            </a:r>
          </a:p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микробиологической  </a:t>
            </a:r>
          </a:p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картины</a:t>
            </a:r>
            <a:r>
              <a:rPr lang="ru-RU" sz="14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пациентов </a:t>
            </a:r>
            <a:r>
              <a:rPr lang="ru-RU" sz="1400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</a:t>
            </a:r>
            <a:endParaRPr lang="ru-RU" sz="14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089230792785511"/>
          <c:y val="7.8504643897660282E-3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1606226305045203"/>
          <c:y val="0.31048844472558973"/>
          <c:w val="0.79019745422630849"/>
          <c:h val="0.5446611848028328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2021 n=332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Ps.Aer.</c:v>
                </c:pt>
                <c:pt idx="1">
                  <c:v>Achr.</c:v>
                </c:pt>
                <c:pt idx="2">
                  <c:v>Br. Cep.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0.32228915662650603</c:v>
                </c:pt>
                <c:pt idx="1">
                  <c:v>5.1204819277108425E-2</c:v>
                </c:pt>
                <c:pt idx="2">
                  <c:v>2.7108433734939763E-2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15-4B4D-A5B8-FDFFBFF95AF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n=334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Ps.Aer.</c:v>
                </c:pt>
                <c:pt idx="1">
                  <c:v>Achr.</c:v>
                </c:pt>
                <c:pt idx="2">
                  <c:v>Br. Cep.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0.1802325581395349</c:v>
                </c:pt>
                <c:pt idx="1">
                  <c:v>2.6162790697674427E-2</c:v>
                </c:pt>
                <c:pt idx="2">
                  <c:v>2.0348837209302334E-2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715-4B4D-A5B8-FDFFBFF95AF2}"/>
            </c:ext>
          </c:extLst>
        </c:ser>
        <c:dLbls/>
        <c:gapWidth val="219"/>
        <c:overlap val="-27"/>
        <c:axId val="133301760"/>
        <c:axId val="133303296"/>
      </c:barChart>
      <c:catAx>
        <c:axId val="13330176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3303296"/>
        <c:crosses val="autoZero"/>
        <c:auto val="1"/>
        <c:lblAlgn val="ctr"/>
        <c:lblOffset val="100"/>
      </c:catAx>
      <c:valAx>
        <c:axId val="1333032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3301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6700867276237089"/>
          <c:y val="0.3737760250249792"/>
          <c:w val="0.61478335491434644"/>
          <c:h val="0.2486934969654388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Рис.3</a:t>
            </a:r>
            <a:r>
              <a:rPr lang="ru-RU" sz="1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Охват</a:t>
            </a:r>
            <a:r>
              <a:rPr lang="ru-RU" sz="1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таргетной терапией наблюдаемых пациентов </a:t>
            </a:r>
            <a:endParaRPr lang="ru-RU" sz="1400" b="1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400"/>
            </a:pPr>
            <a:r>
              <a:rPr lang="ru-RU" sz="14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2023г </a:t>
            </a:r>
            <a:r>
              <a:rPr lang="en-US" sz="1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n-344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4.7058408734094732E-2"/>
          <c:y val="1.6128832751758696E-2"/>
        </c:manualLayout>
      </c:layout>
    </c:title>
    <c:plotArea>
      <c:layout>
        <c:manualLayout>
          <c:layoutTarget val="inner"/>
          <c:xMode val="edge"/>
          <c:yMode val="edge"/>
          <c:x val="0.43288147268380878"/>
          <c:y val="0.27328633817829584"/>
          <c:w val="0.41722476633825628"/>
          <c:h val="0.610735266455875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1.2327631120399174E-2"/>
                  <c:y val="-1.9801262275021037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42%</a:t>
                    </a:r>
                  </a:p>
                </c:rich>
              </c:tx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A3B-45BE-8ADA-F5824FD34C9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016343209735527E-3"/>
                  <c:y val="-1.6843698243162607E-3"/>
                </c:manualLayout>
              </c:layout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A3B-45BE-8ADA-F5824FD34C9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3259000000000036E-2"/>
                  <c:y val="3.2473000000000009E-2"/>
                </c:manualLayout>
              </c:layout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A3B-45BE-8ADA-F5824FD34C9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Лист1!$A$2:$A$3</c:f>
              <c:strCache>
                <c:ptCount val="2"/>
                <c:pt idx="0">
                  <c:v>не получают терапию</c:v>
                </c:pt>
                <c:pt idx="1">
                  <c:v>на терапии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 formatCode="0.00%">
                  <c:v>0.45</c:v>
                </c:pt>
                <c:pt idx="1">
                  <c:v>0.56999999999999995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A3B-45BE-8ADA-F5824FD34C98}"/>
            </c:ext>
          </c:extLst>
        </c:ser>
        <c:dLbls/>
        <c:firstSliceAng val="0"/>
      </c:pieChart>
    </c:plotArea>
    <c:legend>
      <c:legendPos val="l"/>
      <c:legendEntry>
        <c:idx val="0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2.5904138951083427E-2"/>
          <c:y val="0.43483527596751032"/>
          <c:w val="0.31452986173192332"/>
          <c:h val="0.56390091350084903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vert="horz" anchor="ctr" anchorCtr="0"/>
          <a:lstStyle/>
          <a:p>
            <a:pPr>
              <a:defRPr b="1"/>
            </a:pPr>
            <a:r>
              <a:rPr lang="ru-RU" sz="1400" b="1" dirty="0"/>
              <a:t>Рис .2 Микробиологическая картина + терапия 2023г</a:t>
            </a:r>
            <a:r>
              <a:rPr lang="ru-RU" b="1" dirty="0"/>
              <a:t>.</a:t>
            </a:r>
          </a:p>
        </c:rich>
      </c:tx>
      <c:layout>
        <c:manualLayout>
          <c:xMode val="edge"/>
          <c:yMode val="edge"/>
          <c:x val="0.19762214935177588"/>
          <c:y val="6.9562813221967862E-2"/>
        </c:manualLayout>
      </c:layout>
    </c:title>
    <c:plotArea>
      <c:layout>
        <c:manualLayout>
          <c:layoutTarget val="inner"/>
          <c:xMode val="edge"/>
          <c:yMode val="edge"/>
          <c:x val="0.22817894189146851"/>
          <c:y val="9.1154041404240854E-2"/>
          <c:w val="0.73503265738243884"/>
          <c:h val="0.65874723183194639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хрон. высев+таргет</c:v>
                </c:pt>
              </c:strCache>
            </c:strRef>
          </c:tx>
          <c:dLbls>
            <c:delete val="1"/>
          </c:dLbls>
          <c:cat>
            <c:strRef>
              <c:f>Лист1!$A$2:$A$4</c:f>
              <c:strCache>
                <c:ptCount val="3"/>
                <c:pt idx="0">
                  <c:v>Ps.Aer</c:v>
                </c:pt>
                <c:pt idx="1">
                  <c:v>Achr.</c:v>
                </c:pt>
                <c:pt idx="2">
                  <c:v>B. Cepaciae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26</c:v>
                </c:pt>
                <c:pt idx="1">
                  <c:v>8</c:v>
                </c:pt>
                <c:pt idx="2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3D3-4411-AFCA-E37BB68A79E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хрон.высев без терапии</c:v>
                </c:pt>
              </c:strCache>
            </c:strRef>
          </c:tx>
          <c:dLbls>
            <c:delete val="1"/>
          </c:dLbls>
          <c:cat>
            <c:strRef>
              <c:f>Лист1!$A$2:$A$4</c:f>
              <c:strCache>
                <c:ptCount val="3"/>
                <c:pt idx="0">
                  <c:v>Ps.Aer</c:v>
                </c:pt>
                <c:pt idx="1">
                  <c:v>Achr.</c:v>
                </c:pt>
                <c:pt idx="2">
                  <c:v>B. Cepaciae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16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3D3-4411-AFCA-E37BB68A79E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перв.высев +таргет</c:v>
                </c:pt>
              </c:strCache>
            </c:strRef>
          </c:tx>
          <c:dLbls>
            <c:delete val="1"/>
          </c:dLbls>
          <c:cat>
            <c:strRef>
              <c:f>Лист1!$A$2:$A$4</c:f>
              <c:strCache>
                <c:ptCount val="3"/>
                <c:pt idx="0">
                  <c:v>Ps.Aer</c:v>
                </c:pt>
                <c:pt idx="1">
                  <c:v>Achr.</c:v>
                </c:pt>
                <c:pt idx="2">
                  <c:v>B. Cepaciae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3D3-4411-AFCA-E37BB68A79E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перв. высев без терапии</c:v>
                </c:pt>
              </c:strCache>
            </c:strRef>
          </c:tx>
          <c:dLbls>
            <c:delete val="1"/>
          </c:dLbls>
          <c:cat>
            <c:strRef>
              <c:f>Лист1!$A$2:$A$4</c:f>
              <c:strCache>
                <c:ptCount val="3"/>
                <c:pt idx="0">
                  <c:v>Ps.Aer</c:v>
                </c:pt>
                <c:pt idx="1">
                  <c:v>Achr.</c:v>
                </c:pt>
                <c:pt idx="2">
                  <c:v>B. Cepaciae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3D3-4411-AFCA-E37BB68A79E3}"/>
            </c:ext>
          </c:extLst>
        </c:ser>
        <c:dLbls>
          <c:showVal val="1"/>
        </c:dLbls>
        <c:gapWidth val="182"/>
        <c:axId val="142165504"/>
        <c:axId val="142167040"/>
      </c:barChart>
      <c:catAx>
        <c:axId val="142165504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 sz="1400"/>
            </a:pPr>
            <a:endParaRPr lang="ru-RU"/>
          </a:p>
        </c:txPr>
        <c:crossAx val="142167040"/>
        <c:crosses val="autoZero"/>
        <c:auto val="1"/>
        <c:lblAlgn val="ctr"/>
        <c:lblOffset val="100"/>
      </c:catAx>
      <c:valAx>
        <c:axId val="142167040"/>
        <c:scaling>
          <c:orientation val="minMax"/>
        </c:scaling>
        <c:axPos val="b"/>
        <c:majorGridlines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ru-RU" b="0"/>
                  <a:t>Количество пациентов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421655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409094827723834"/>
          <c:y val="0.21191363716480285"/>
          <c:w val="0.5590905172276166"/>
          <c:h val="0.24336731519001334"/>
        </c:manualLayout>
      </c:layout>
      <c:txPr>
        <a:bodyPr rot="0" vert="horz"/>
        <a:lstStyle/>
        <a:p>
          <a:pPr>
            <a:defRPr sz="1400"/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txPr>
    <a:bodyPr/>
    <a:lstStyle/>
    <a:p>
      <a:pPr>
        <a:defRPr sz="1800"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0.63763</cdr:x>
      <cdr:y>0.61624</cdr:y>
    </cdr:from>
    <cdr:to>
      <cdr:x>0.8512</cdr:x>
      <cdr:y>0.74751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="" xmlns:a16="http://schemas.microsoft.com/office/drawing/2014/main" id="{29DBC091-4419-AD8E-2733-55C3C4845E8E}"/>
            </a:ext>
          </a:extLst>
        </cdr:cNvPr>
        <cdr:cNvSpPr/>
      </cdr:nvSpPr>
      <cdr:spPr>
        <a:xfrm xmlns:a="http://schemas.openxmlformats.org/drawingml/2006/main" rot="10800000" flipV="1">
          <a:off x="2188283" y="1444763"/>
          <a:ext cx="732920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n=144</a:t>
          </a:r>
          <a:endParaRPr lang="ru-RU" sz="14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0.44421</cdr:x>
      <cdr:y>0.52536</cdr:y>
    </cdr:from>
    <cdr:to>
      <cdr:x>0.65181</cdr:x>
      <cdr:y>0.65664</cdr:y>
    </cdr:to>
    <cdr:sp macro="" textlink="">
      <cdr:nvSpPr>
        <cdr:cNvPr id="3" name="Прямоугольник 2">
          <a:extLst xmlns:a="http://schemas.openxmlformats.org/drawingml/2006/main">
            <a:ext uri="{FF2B5EF4-FFF2-40B4-BE49-F238E27FC236}">
              <a16:creationId xmlns="" xmlns:a16="http://schemas.microsoft.com/office/drawing/2014/main" id="{48C98EBD-DB17-56DF-EF22-1FD333EADE7A}"/>
            </a:ext>
          </a:extLst>
        </cdr:cNvPr>
        <cdr:cNvSpPr/>
      </cdr:nvSpPr>
      <cdr:spPr>
        <a:xfrm xmlns:a="http://schemas.openxmlformats.org/drawingml/2006/main" rot="10800000" flipV="1">
          <a:off x="1524467" y="1231707"/>
          <a:ext cx="712464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n=200</a:t>
          </a:r>
          <a:endParaRPr lang="ru-RU" sz="14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147D995-1E07-6A53-A9EE-1A11F6B20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6474AE60-009B-E988-25EF-2A0252D8E0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A7FE1B3-293B-D744-4319-CED3DE69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F358-5397-4CF7-BBC4-1B087DDC0846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F051F58-B9FA-9242-E669-08DBCDCCE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EF546FE-7F99-321A-BEE3-B4E23B70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8D96-6E0F-475B-828D-4C803D297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541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7C05AFB-D462-631B-2ACD-DDB7E7F2D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27E5EE51-FF70-1597-1440-AFF245F59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CD86EF4-FF78-148A-193B-70F6774C9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F358-5397-4CF7-BBC4-1B087DDC0846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2C8E9D9-AAFB-657E-EF30-F6C35A15D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2337D12-9132-AA3E-1E13-DEF6CDCBE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8D96-6E0F-475B-828D-4C803D297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2307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DAD654F2-4100-730B-3476-043ECEB071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2732FEE-5D85-204C-C9E2-3990A5EBF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4B57128-399F-5C6B-A9F7-8863288E3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F358-5397-4CF7-BBC4-1B087DDC0846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A837BDF-7694-8071-DD5E-44372556E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D005560-7308-A606-6EAD-48211181A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8D96-6E0F-475B-828D-4C803D297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8376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CE63DAA-B735-A1AD-E007-FF2C6E15A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2E9C909-AE40-CB47-8614-DC949A58F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FA1759B-05DA-06F4-9865-EBEA29199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F358-5397-4CF7-BBC4-1B087DDC0846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18BB66C-B6AC-7877-C696-6581F6F1E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D65FA94-38A8-F2BA-3A3A-750A2E5E5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8D96-6E0F-475B-828D-4C803D297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8522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DBE8BF4-C65D-B61A-B58D-0A12FF5C3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60D9228-71BC-E628-FC58-8F0F86F00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7246260-B4EC-CE04-40F4-060C2AB22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F358-5397-4CF7-BBC4-1B087DDC0846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D9CA1DC-10DB-EA90-BC18-C7C9877E6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6CBF9DB-5046-A8FC-8D20-25B888A2B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8D96-6E0F-475B-828D-4C803D297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24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72F0925-D583-326B-8047-3DD29235B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D467087-408A-2C27-79AF-0F4AC9B96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E9D8194-D242-6253-8803-02D296A2D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D3CB921-E8E1-085B-F2F3-BE7158E0C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F358-5397-4CF7-BBC4-1B087DDC0846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693C298-E364-2CB5-4908-7F715571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9179D3A-CFFB-2BDD-B677-6F15267CB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8D96-6E0F-475B-828D-4C803D297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089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5F8E877-9D13-1F7C-3070-145108FB9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7DF301E-E6EB-21E2-37CA-D71EDAE5A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E3CEEBA-3D20-1A9E-20B6-0D9AAA84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9C9BC7F8-F764-1C99-E892-127FA2537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CA2C4CD1-6E5B-35AC-DAC4-F0C4F8F15D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57ABBB8C-5119-6A55-759C-8C3210868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F358-5397-4CF7-BBC4-1B087DDC0846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F33D3DD3-8A9C-9522-ADEC-2FC6F75EA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2321F846-B747-4DCE-6B7B-F570CEA9B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8D96-6E0F-475B-828D-4C803D297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1307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7820B-9D99-8740-129C-3D090AF10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002CA8AF-03ED-6103-7B63-8ACD30C7B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F358-5397-4CF7-BBC4-1B087DDC0846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BC0818D1-E27D-B3B5-9A0B-A2BC18DF8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FE27DD97-968D-08BA-F3D1-232A6A8B8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8D96-6E0F-475B-828D-4C803D297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4216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6B8D517A-C503-A5EE-0F24-58812CEBC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F358-5397-4CF7-BBC4-1B087DDC0846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A51C4E59-DD1C-C712-FC1D-CF268EF09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89759462-DB3A-CA0E-6100-8CBB30B39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8D96-6E0F-475B-828D-4C803D297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335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88E5FA5-C2B7-9954-245E-934678983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1DBD102-DFA1-95D6-FB36-ECCF2DE8E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FF19998-3B09-F9DD-707E-07A489BCC7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BC34A35-6F06-3FF5-6007-5009E6516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F358-5397-4CF7-BBC4-1B087DDC0846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E094B15-149C-EE54-7D33-4AFCCF840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1F23EC8-2734-DCD4-10F7-D4CAF84FA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8D96-6E0F-475B-828D-4C803D297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5749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81F2163-6B2C-C500-9C0E-6533AADB8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FB7AEAEC-54D7-B50D-E6B9-DA1674D9F9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0D5FBF5-0824-0A02-7619-934FBDEBB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E0BC026-D157-A007-31A5-0EFEB4435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F358-5397-4CF7-BBC4-1B087DDC0846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A5DAF77-9CE9-35FB-3B6B-01DB57F78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14D412D-E355-5513-E9F0-5CC2BD6FD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8D96-6E0F-475B-828D-4C803D297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5707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0BCA163-9E78-C719-FA0F-467F0B9F9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772A243-78CE-1A06-BFDE-736C72E4F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328B6EF-8FAF-4457-5620-8578F97B7B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8F358-5397-4CF7-BBC4-1B087DDC0846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46BBD84-C5F7-8D64-E34B-4BB4992417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47BC1B8-FD55-87F1-12BC-7B3641850D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08D96-6E0F-475B-828D-4C803D297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784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E2D7726-5754-3932-EA9F-C83A27954DEA}"/>
              </a:ext>
            </a:extLst>
          </p:cNvPr>
          <p:cNvSpPr/>
          <p:nvPr/>
        </p:nvSpPr>
        <p:spPr>
          <a:xfrm>
            <a:off x="4521667" y="0"/>
            <a:ext cx="76703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u="sng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Мониторинг  </a:t>
            </a:r>
            <a:r>
              <a:rPr lang="ru-RU" sz="16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микробиологической картины дыхательных путей                                                                    у пациентов с муковисцидозом </a:t>
            </a:r>
            <a:r>
              <a:rPr lang="ru-RU" sz="1600" b="1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фоне применения </a:t>
            </a:r>
            <a:r>
              <a:rPr lang="ru-RU" sz="1600" b="1" u="sng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таргетной</a:t>
            </a:r>
            <a:r>
              <a:rPr lang="ru-RU" sz="1600" b="1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терапии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EB130BD-4692-3921-FD9B-81100E978798}"/>
              </a:ext>
            </a:extLst>
          </p:cNvPr>
          <p:cNvSpPr/>
          <p:nvPr/>
        </p:nvSpPr>
        <p:spPr>
          <a:xfrm>
            <a:off x="872455" y="82297"/>
            <a:ext cx="1103991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ГБУЗ «Морозовская ДГКБ </a:t>
            </a:r>
            <a:r>
              <a:rPr lang="ru-RU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ДЗМ»Медико-генетическое  отделение   </a:t>
            </a:r>
            <a:r>
              <a:rPr lang="ru-RU" sz="1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Высоколова</a:t>
            </a:r>
            <a:r>
              <a:rPr lang="ru-RU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О.В</a:t>
            </a:r>
            <a:r>
              <a:rPr lang="ru-RU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Мухина 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М.А</a:t>
            </a:r>
            <a:r>
              <a:rPr lang="ru-RU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., Якушина </a:t>
            </a:r>
            <a:r>
              <a:rPr lang="ru-RU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Е.Е. </a:t>
            </a:r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OPopova@morozdgkb.ru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Источник финансирования:  источник отсутствует.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ru-RU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073BDADC-CA27-5CC7-9F7C-9E6B3AFF391B}"/>
              </a:ext>
            </a:extLst>
          </p:cNvPr>
          <p:cNvSpPr/>
          <p:nvPr/>
        </p:nvSpPr>
        <p:spPr>
          <a:xfrm>
            <a:off x="4865615" y="897622"/>
            <a:ext cx="716162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400" b="0" u="sng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 исследования</a:t>
            </a:r>
            <a:r>
              <a:rPr lang="ru-RU" sz="14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: изучить изменения структуры микробиологической картины мокроты пациентов с муковисцидозом на фоне </a:t>
            </a:r>
            <a:r>
              <a:rPr lang="ru-RU" sz="1400" b="0" cap="none" spc="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таргетной</a:t>
            </a:r>
            <a:r>
              <a:rPr lang="ru-RU" sz="14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терапии</a:t>
            </a:r>
            <a:endParaRPr lang="ru-RU" sz="14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E7AFBCE1-2310-08C1-D553-247E5F1D8494}"/>
              </a:ext>
            </a:extLst>
          </p:cNvPr>
          <p:cNvSpPr/>
          <p:nvPr/>
        </p:nvSpPr>
        <p:spPr>
          <a:xfrm>
            <a:off x="113526" y="820961"/>
            <a:ext cx="4755310" cy="59547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Методы: работа выполнялась на  базе медико-генетического отделения ГБУЗ «Морозовская ДГКБ», где под  амбулаторным наблюдением находятся дети с диагнозом Муковисцидоз, жители г. </a:t>
            </a:r>
            <a:r>
              <a:rPr lang="ru-RU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Москвы (возраст </a:t>
            </a:r>
            <a:r>
              <a:rPr lang="ru-RU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18 лет):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Бактериологическое исследование мокроты/</a:t>
            </a:r>
            <a:r>
              <a:rPr lang="ru-RU" sz="1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орофарингиального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мазка проводилось  в микробиологической лаборатории учреждения;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В рамках наблюдения, пациенты с  высевом </a:t>
            </a:r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MSSA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направлялись на проведение  бактериологического анализа ежеквартально, при высеве клинически значимой флоры – ежемесячно;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В рамках исследования, как клинически значимые расценивались микроорганизмы </a:t>
            </a:r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Ps.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Aeruginosa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Achromobacter</a:t>
            </a:r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spp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Br. </a:t>
            </a:r>
            <a:r>
              <a:rPr lang="en-US" sz="1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Cepaciae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Выбор микроорганизмов был обусловлен потребностью инфицированных пациентов в длительной амбулаторной антибактериальной терапии;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Пациент рассматривался, как инфицированный в течение 12 </a:t>
            </a:r>
            <a:r>
              <a:rPr lang="ru-RU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месяцев 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от последнего высева значимого патогена;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Старт таргетной терапии препаратами </a:t>
            </a:r>
            <a:r>
              <a:rPr lang="en-US" sz="1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Lum+Iv</a:t>
            </a:r>
            <a:r>
              <a:rPr lang="ru-RU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Elx+Tez+Iv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- ноябрь 2021год;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Проанализированы результаты микробиологического исследования </a:t>
            </a:r>
            <a:r>
              <a:rPr lang="ru-RU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фоне </a:t>
            </a:r>
            <a:r>
              <a:rPr lang="ru-RU" sz="1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таргетной</a:t>
            </a:r>
            <a:r>
              <a:rPr lang="ru-RU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терапии в течение  двух </a:t>
            </a:r>
            <a:r>
              <a:rPr lang="ru-RU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лет (период: 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ноябрь </a:t>
            </a:r>
            <a:r>
              <a:rPr lang="ru-RU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2021г - ноябрь 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2023г</a:t>
            </a:r>
            <a:r>
              <a:rPr lang="ru-RU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);</a:t>
            </a:r>
            <a:endParaRPr lang="ru-RU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ноябрь 2021г наблюдалось </a:t>
            </a:r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n= 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332 </a:t>
            </a:r>
            <a:r>
              <a:rPr lang="ru-RU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пациента;</a:t>
            </a:r>
            <a:endParaRPr lang="ru-RU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ноябрь 2023г наблюдалось </a:t>
            </a:r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n=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344 пациента.</a:t>
            </a:r>
            <a:endParaRPr lang="ru-RU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="" xmlns:a16="http://schemas.microsoft.com/office/drawing/2014/main" id="{78FCC55F-01F0-92D1-D21C-3F7116D719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985887481"/>
              </p:ext>
            </p:extLst>
          </p:nvPr>
        </p:nvGraphicFramePr>
        <p:xfrm>
          <a:off x="4868837" y="1491237"/>
          <a:ext cx="3431884" cy="3162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Содержимое 3">
            <a:extLst>
              <a:ext uri="{FF2B5EF4-FFF2-40B4-BE49-F238E27FC236}">
                <a16:creationId xmlns="" xmlns:a16="http://schemas.microsoft.com/office/drawing/2014/main" id="{1B9BF8C8-5F20-0B05-B4BB-40914742E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8660547"/>
              </p:ext>
            </p:extLst>
          </p:nvPr>
        </p:nvGraphicFramePr>
        <p:xfrm>
          <a:off x="4704080" y="4513503"/>
          <a:ext cx="3431884" cy="2344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="" xmlns:a16="http://schemas.microsoft.com/office/drawing/2014/main" id="{A02680DA-3C61-9823-49AA-95D2207CB3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870676074"/>
              </p:ext>
            </p:extLst>
          </p:nvPr>
        </p:nvGraphicFramePr>
        <p:xfrm>
          <a:off x="8137321" y="1249960"/>
          <a:ext cx="3775045" cy="3632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299B59CD-474E-628B-65C7-B18E56932715}"/>
              </a:ext>
            </a:extLst>
          </p:cNvPr>
          <p:cNvSpPr/>
          <p:nvPr/>
        </p:nvSpPr>
        <p:spPr>
          <a:xfrm>
            <a:off x="4806892" y="1384183"/>
            <a:ext cx="3800213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6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Результаты:</a:t>
            </a:r>
            <a:endParaRPr lang="ru-RU" sz="1600" b="0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7C9F1AED-8DDC-7466-2A3F-3D94CD2CAED0}"/>
              </a:ext>
            </a:extLst>
          </p:cNvPr>
          <p:cNvSpPr/>
          <p:nvPr/>
        </p:nvSpPr>
        <p:spPr>
          <a:xfrm>
            <a:off x="7944374" y="4806893"/>
            <a:ext cx="4093828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4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Выводы: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Ps</a:t>
            </a:r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. Aeruginosa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остается ведущим патогеном вне </a:t>
            </a:r>
            <a:r>
              <a:rPr lang="ru-RU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 зависимости 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от таргетной терапии.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У пациентов на таргетной терапии первичный высев </a:t>
            </a:r>
            <a:r>
              <a:rPr lang="ru-RU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патогенов </a:t>
            </a:r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отмечается реже.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Отмечается тенденция к общему снижению количества </a:t>
            </a:r>
            <a:r>
              <a:rPr lang="en-US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инфицированных пациентов на фоне </a:t>
            </a:r>
            <a:r>
              <a:rPr lang="ru-RU" sz="1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таргетной</a:t>
            </a:r>
            <a:r>
              <a:rPr lang="ru-RU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терапии.  </a:t>
            </a:r>
            <a:endParaRPr lang="ru-RU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5137" y="100668"/>
            <a:ext cx="776160" cy="36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209711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295</Words>
  <Application>Microsoft Office PowerPoint</Application>
  <PresentationFormat>Произвольный</PresentationFormat>
  <Paragraphs>31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MMuhina</cp:lastModifiedBy>
  <cp:revision>19</cp:revision>
  <dcterms:created xsi:type="dcterms:W3CDTF">2024-03-25T19:38:21Z</dcterms:created>
  <dcterms:modified xsi:type="dcterms:W3CDTF">2024-03-26T10:24:34Z</dcterms:modified>
</cp:coreProperties>
</file>